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6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iPmbaM4JMR940rcZiEGjoebRf5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7" Type="http://schemas.openxmlformats.org/officeDocument/2006/relationships/slide" Target="slides/slide4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customschemas.google.com/relationships/presentationmetadata" Target="meta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bh Indoria" userId="9432897efd707013" providerId="LiveId" clId="{253DA3C9-633F-4598-A378-49E2D2E66B72}"/>
    <pc:docChg chg="modSld">
      <pc:chgData name="Rishabh Indoria" userId="9432897efd707013" providerId="LiveId" clId="{253DA3C9-633F-4598-A378-49E2D2E66B72}" dt="2025-03-26T20:56:33.463" v="0" actId="1076"/>
      <pc:docMkLst>
        <pc:docMk/>
      </pc:docMkLst>
      <pc:sldChg chg="modSp mod">
        <pc:chgData name="Rishabh Indoria" userId="9432897efd707013" providerId="LiveId" clId="{253DA3C9-633F-4598-A378-49E2D2E66B72}" dt="2025-03-26T20:56:33.463" v="0" actId="1076"/>
        <pc:sldMkLst>
          <pc:docMk/>
          <pc:sldMk cId="0" sldId="272"/>
        </pc:sldMkLst>
        <pc:picChg chg="mod">
          <ac:chgData name="Rishabh Indoria" userId="9432897efd707013" providerId="LiveId" clId="{253DA3C9-633F-4598-A378-49E2D2E66B72}" dt="2025-03-26T20:56:33.463" v="0" actId="1076"/>
          <ac:picMkLst>
            <pc:docMk/>
            <pc:sldMk cId="0" sldId="272"/>
            <ac:picMk id="29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ifference-between-local-response-normalization-and-batch-normalization-272308c034ac#:~:text=Local%20Response%20Normalization%20(LRN)%20was,and%20sigmoid%20at%20that%20time.&amp;text=LRN%20is%20a%20non%2Dtrainable,a%20within%20a%20local%20neighborhood.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Local response normalization to limit unbounded activation and for lateral inhibition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towardsdatascience.com/difference-between-local-response-normalization-and-batch-normalization-272308c034ac#:~:text=Local%20Response%20Normalization%20(LRN)%20was,and%20sigmoid%20at%20that%20time.&amp;text=LRN%20is%20a%20non%2Dtrainable,a%20within%20a%20local%20neighborhood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difference-between-local-response-normalization-and-batch-normalization-272308c034ac#:~:text=Local%20Response%20Normalization%20(LRN)%20was,and%20sigmoid%20at%20that%20time.&amp;text=LRN%20is%20a%20non%2Dtrainable,a%20within%20a%20local%20neighborhood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8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7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7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7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7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7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9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9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1" name="Google Shape;121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4" name="Google Shape;124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9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9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3" name="Google Shape;133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9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7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8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8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>
                <a:latin typeface="Calibri"/>
                <a:ea typeface="Calibri"/>
                <a:cs typeface="Calibri"/>
                <a:sym typeface="Calibri"/>
              </a:rPr>
              <a:t>DLP: CV Module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4E4"/>
              </a:buClr>
              <a:buSzPts val="2800"/>
              <a:buFont typeface="Roboto"/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Kaushik Mitra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4E4"/>
              </a:buClr>
              <a:buSzPts val="2800"/>
              <a:buFont typeface="Roboto"/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Electrical Engineering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4E4"/>
              </a:buClr>
              <a:buSzPts val="2800"/>
              <a:buFont typeface="Roboto"/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IIT Madras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42" name="Google Shape;242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43" name="Google Shape;24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94310"/>
            <a:ext cx="9144000" cy="461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9800" y="3219450"/>
            <a:ext cx="3048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51" name="Google Shape;25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6050" y="2262875"/>
            <a:ext cx="5504700" cy="27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58" name="Google Shape;25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59" name="Google Shape;25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66" name="Google Shape;2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7565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Note on Alexnet</a:t>
            </a:r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Notice the use of filters of size 11x11 in the initial layer.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It increases the number of parameters that need to be trained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Recent CNNs use cascade of small filters of size 3*3 or 5*5.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79" name="Google Shape;27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86" name="Google Shape;28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93" name="Google Shape;293;p17"/>
          <p:cNvPicPr preferRelativeResize="0"/>
          <p:nvPr/>
        </p:nvPicPr>
        <p:blipFill rotWithShape="1">
          <a:blip r:embed="rId3">
            <a:alphaModFix/>
          </a:blip>
          <a:srcRect r="51267"/>
          <a:stretch/>
        </p:blipFill>
        <p:spPr>
          <a:xfrm>
            <a:off x="115777" y="257149"/>
            <a:ext cx="4456223" cy="461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7"/>
          <p:cNvPicPr preferRelativeResize="0"/>
          <p:nvPr/>
        </p:nvPicPr>
        <p:blipFill rotWithShape="1">
          <a:blip r:embed="rId4">
            <a:alphaModFix/>
          </a:blip>
          <a:srcRect r="51125"/>
          <a:stretch/>
        </p:blipFill>
        <p:spPr>
          <a:xfrm>
            <a:off x="5334000" y="-12175"/>
            <a:ext cx="3087780" cy="25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7"/>
          <p:cNvPicPr preferRelativeResize="0"/>
          <p:nvPr/>
        </p:nvPicPr>
        <p:blipFill rotWithShape="1">
          <a:blip r:embed="rId4">
            <a:alphaModFix/>
          </a:blip>
          <a:srcRect l="51126"/>
          <a:stretch/>
        </p:blipFill>
        <p:spPr>
          <a:xfrm>
            <a:off x="5568750" y="2566000"/>
            <a:ext cx="3196725" cy="26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02" name="Google Shape;3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08" name="Google Shape;30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09" name="Google Shape;3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we covered last time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5886900" y="2976875"/>
            <a:ext cx="4123800" cy="21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Advantage of CNN over MLP</a:t>
            </a:r>
            <a:endParaRPr sz="16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Local connectivity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Parameter sharing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Efficient runtime and storage</a:t>
            </a:r>
            <a:endParaRPr sz="12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Different layers in CNN</a:t>
            </a:r>
            <a:endParaRPr sz="16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Convolutional layer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ReLU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Pooling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➢"/>
            </a:pPr>
            <a:r>
              <a:rPr lang="en" sz="1200"/>
              <a:t>Fully connected layer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52" name="Google Shape;15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100" y="846175"/>
            <a:ext cx="2868826" cy="215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0625" y="865325"/>
            <a:ext cx="2868841" cy="215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4925" y="846174"/>
            <a:ext cx="2868851" cy="21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300" y="3109788"/>
            <a:ext cx="2514125" cy="18843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"/>
          <p:cNvSpPr txBox="1">
            <a:spLocks noGrp="1"/>
          </p:cNvSpPr>
          <p:nvPr>
            <p:ph type="body" idx="1"/>
          </p:nvPr>
        </p:nvSpPr>
        <p:spPr>
          <a:xfrm>
            <a:off x="2838900" y="2976875"/>
            <a:ext cx="34260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❖"/>
            </a:pPr>
            <a:r>
              <a:rPr lang="en" sz="1600"/>
              <a:t>Our focus in this course</a:t>
            </a:r>
            <a:endParaRPr sz="16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 b="1"/>
              <a:t>Object Recognition</a:t>
            </a:r>
            <a:endParaRPr sz="1500" b="1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Object Detection</a:t>
            </a:r>
            <a:endParaRPr sz="15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Depth from single image</a:t>
            </a:r>
            <a:endParaRPr sz="1500"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en" sz="1500"/>
              <a:t>Image pre-processing</a:t>
            </a:r>
            <a:endParaRPr sz="15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22" name="Google Shape;3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23" name="Google Shape;32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29" name="Google Shape;32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36" name="Google Shape;33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37" name="Google Shape;33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1x1 Convolutions</a:t>
            </a:r>
            <a:endParaRPr/>
          </a:p>
        </p:txBody>
      </p:sp>
      <p:sp>
        <p:nvSpPr>
          <p:cNvPr id="343" name="Google Shape;34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 t="16344"/>
          <a:stretch/>
        </p:blipFill>
        <p:spPr>
          <a:xfrm>
            <a:off x="0" y="1017727"/>
            <a:ext cx="9144000" cy="38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1x1 Convolutions</a:t>
            </a:r>
            <a:endParaRPr/>
          </a:p>
        </p:txBody>
      </p:sp>
      <p:sp>
        <p:nvSpPr>
          <p:cNvPr id="350" name="Google Shape;35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51" name="Google Shape;351;p25"/>
          <p:cNvPicPr preferRelativeResize="0"/>
          <p:nvPr/>
        </p:nvPicPr>
        <p:blipFill rotWithShape="1">
          <a:blip r:embed="rId3">
            <a:alphaModFix/>
          </a:blip>
          <a:srcRect t="19262"/>
          <a:stretch/>
        </p:blipFill>
        <p:spPr>
          <a:xfrm>
            <a:off x="0" y="1152477"/>
            <a:ext cx="9144000" cy="372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58" name="Google Shape;35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90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64" name="Google Shape;36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65" name="Google Shape;36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72" name="Google Shape;37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78" name="Google Shape;37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79" name="Google Shape;37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Object Recognition</a:t>
            </a:r>
            <a:endParaRPr/>
          </a:p>
        </p:txBody>
      </p:sp>
      <p:sp>
        <p:nvSpPr>
          <p:cNvPr id="162" name="Google Shape;162;p3"/>
          <p:cNvSpPr txBox="1"/>
          <p:nvPr/>
        </p:nvSpPr>
        <p:spPr>
          <a:xfrm>
            <a:off x="582375" y="1176450"/>
            <a:ext cx="69696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classification: A core problem in computer vision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"/>
          <p:cNvPicPr preferRelativeResize="0"/>
          <p:nvPr/>
        </p:nvPicPr>
        <p:blipFill rotWithShape="1">
          <a:blip r:embed="rId3">
            <a:alphaModFix/>
          </a:blip>
          <a:srcRect l="6698" t="6050"/>
          <a:stretch/>
        </p:blipFill>
        <p:spPr>
          <a:xfrm>
            <a:off x="458850" y="2117275"/>
            <a:ext cx="3282950" cy="21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 txBox="1"/>
          <p:nvPr/>
        </p:nvSpPr>
        <p:spPr>
          <a:xfrm>
            <a:off x="4740175" y="1773950"/>
            <a:ext cx="34056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(assume given set of discrete labels) {dog, cat, truck, plane, ...}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4896500" y="2952375"/>
            <a:ext cx="1364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3"/>
          <p:cNvCxnSpPr>
            <a:stCxn id="163" idx="3"/>
            <a:endCxn id="165" idx="1"/>
          </p:cNvCxnSpPr>
          <p:nvPr/>
        </p:nvCxnSpPr>
        <p:spPr>
          <a:xfrm rot="10800000" flipH="1">
            <a:off x="3741800" y="3203625"/>
            <a:ext cx="11547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7" name="Google Shape;167;p3"/>
          <p:cNvSpPr txBox="1"/>
          <p:nvPr/>
        </p:nvSpPr>
        <p:spPr>
          <a:xfrm>
            <a:off x="6921900" y="4832250"/>
            <a:ext cx="3170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credit: cs213n@stanford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86" name="Google Shape;38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92" name="Google Shape;39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93" name="Google Shape;39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99" name="Google Shape;39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00" name="Google Shape;40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06" name="Google Shape;40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07" name="Google Shape;40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13" name="Google Shape;41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14" name="Google Shape;4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20" name="Google Shape;42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21" name="Google Shape;42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34" name="Google Shape;43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35" name="Google Shape;43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41" name="Google Shape;44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42" name="Google Shape;44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48" name="Google Shape;44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49" name="Google Shape;44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Object Recognition</a:t>
            </a:r>
            <a:endParaRPr/>
          </a:p>
        </p:txBody>
      </p:sp>
      <p:sp>
        <p:nvSpPr>
          <p:cNvPr id="173" name="Google Shape;173;p4"/>
          <p:cNvSpPr txBox="1"/>
          <p:nvPr/>
        </p:nvSpPr>
        <p:spPr>
          <a:xfrm>
            <a:off x="582375" y="1176450"/>
            <a:ext cx="69696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Problem: Semantic Gap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4"/>
          <p:cNvPicPr preferRelativeResize="0"/>
          <p:nvPr/>
        </p:nvPicPr>
        <p:blipFill rotWithShape="1">
          <a:blip r:embed="rId3">
            <a:alphaModFix/>
          </a:blip>
          <a:srcRect l="6698" t="6050"/>
          <a:stretch/>
        </p:blipFill>
        <p:spPr>
          <a:xfrm>
            <a:off x="458850" y="2117275"/>
            <a:ext cx="3282950" cy="21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 txBox="1"/>
          <p:nvPr/>
        </p:nvSpPr>
        <p:spPr>
          <a:xfrm>
            <a:off x="4816375" y="3374150"/>
            <a:ext cx="34056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image is just a big grid of numbers between [0, 255]: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800 x 600 x 3 (3 channels RGB)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6650" y="825900"/>
            <a:ext cx="2525318" cy="18593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7" name="Google Shape;177;p4"/>
          <p:cNvSpPr/>
          <p:nvPr/>
        </p:nvSpPr>
        <p:spPr>
          <a:xfrm>
            <a:off x="2686950" y="3144700"/>
            <a:ext cx="529200" cy="4500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4"/>
          <p:cNvCxnSpPr/>
          <p:nvPr/>
        </p:nvCxnSpPr>
        <p:spPr>
          <a:xfrm rot="10800000" flipH="1">
            <a:off x="3211475" y="867575"/>
            <a:ext cx="1817400" cy="22851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4"/>
          <p:cNvCxnSpPr/>
          <p:nvPr/>
        </p:nvCxnSpPr>
        <p:spPr>
          <a:xfrm rot="10800000" flipH="1">
            <a:off x="3211475" y="2649700"/>
            <a:ext cx="1808700" cy="945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4"/>
          <p:cNvSpPr txBox="1"/>
          <p:nvPr/>
        </p:nvSpPr>
        <p:spPr>
          <a:xfrm>
            <a:off x="4892575" y="2764550"/>
            <a:ext cx="28881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the computer sees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6921900" y="4832250"/>
            <a:ext cx="3170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credit: cs213n@stanford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5" name="Google Shape;45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56" name="Google Shape;45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9" name="Google Shape;46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70" name="Google Shape;47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76" name="Google Shape;47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77" name="Google Shape;4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83" name="Google Shape;48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84" name="Google Shape;48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0" name="Google Shape;490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91" name="Google Shape;49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7" name="Google Shape;49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498" name="Google Shape;49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05" name="Google Shape;5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12" name="Google Shape;5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19" name="Google Shape;51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Object Recognition</a:t>
            </a:r>
            <a:endParaRPr/>
          </a:p>
        </p:txBody>
      </p:sp>
      <p:sp>
        <p:nvSpPr>
          <p:cNvPr id="187" name="Google Shape;187;p5"/>
          <p:cNvSpPr txBox="1"/>
          <p:nvPr/>
        </p:nvSpPr>
        <p:spPr>
          <a:xfrm>
            <a:off x="582375" y="1176450"/>
            <a:ext cx="69696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Challenges: Viewpoint variation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5502175" y="3755150"/>
            <a:ext cx="34056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pixels change when the camera moves!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3">
            <a:alphaModFix/>
          </a:blip>
          <a:srcRect l="6698" t="6050"/>
          <a:stretch/>
        </p:blipFill>
        <p:spPr>
          <a:xfrm>
            <a:off x="2418875" y="2228000"/>
            <a:ext cx="2322750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6275" y="1688150"/>
            <a:ext cx="1510000" cy="111175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1" name="Google Shape;191;p5"/>
          <p:cNvSpPr/>
          <p:nvPr/>
        </p:nvSpPr>
        <p:spPr>
          <a:xfrm>
            <a:off x="3982300" y="2952975"/>
            <a:ext cx="376800" cy="3369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5"/>
          <p:cNvCxnSpPr/>
          <p:nvPr/>
        </p:nvCxnSpPr>
        <p:spPr>
          <a:xfrm rot="10800000" flipH="1">
            <a:off x="4359100" y="1670350"/>
            <a:ext cx="934500" cy="1285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5"/>
          <p:cNvCxnSpPr/>
          <p:nvPr/>
        </p:nvCxnSpPr>
        <p:spPr>
          <a:xfrm rot="10800000" flipH="1">
            <a:off x="4359100" y="2790975"/>
            <a:ext cx="960900" cy="498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4" name="Google Shape;194;p5"/>
          <p:cNvGrpSpPr/>
          <p:nvPr/>
        </p:nvGrpSpPr>
        <p:grpSpPr>
          <a:xfrm>
            <a:off x="642614" y="2270675"/>
            <a:ext cx="1014111" cy="684883"/>
            <a:chOff x="718814" y="2042075"/>
            <a:chExt cx="1014111" cy="684883"/>
          </a:xfrm>
        </p:grpSpPr>
        <p:sp>
          <p:nvSpPr>
            <p:cNvPr id="195" name="Google Shape;195;p5"/>
            <p:cNvSpPr/>
            <p:nvPr/>
          </p:nvSpPr>
          <p:spPr>
            <a:xfrm rot="806433">
              <a:off x="748313" y="2287906"/>
              <a:ext cx="811835" cy="349488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919850" y="2042075"/>
              <a:ext cx="211800" cy="204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1284000" y="2128300"/>
              <a:ext cx="211800" cy="204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 rot="-4585908">
              <a:off x="1499695" y="2495854"/>
              <a:ext cx="258309" cy="151786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5"/>
          <p:cNvSpPr/>
          <p:nvPr/>
        </p:nvSpPr>
        <p:spPr>
          <a:xfrm>
            <a:off x="1182300" y="3055650"/>
            <a:ext cx="3018400" cy="1278675"/>
          </a:xfrm>
          <a:custGeom>
            <a:avLst/>
            <a:gdLst/>
            <a:ahLst/>
            <a:cxnLst/>
            <a:rect l="l" t="t" r="r" b="b"/>
            <a:pathLst>
              <a:path w="120736" h="51147" extrusionOk="0">
                <a:moveTo>
                  <a:pt x="0" y="0"/>
                </a:moveTo>
                <a:cubicBezTo>
                  <a:pt x="6176" y="8234"/>
                  <a:pt x="18292" y="42877"/>
                  <a:pt x="37054" y="49405"/>
                </a:cubicBezTo>
                <a:cubicBezTo>
                  <a:pt x="55817" y="55934"/>
                  <a:pt x="98871" y="41288"/>
                  <a:pt x="112575" y="39171"/>
                </a:cubicBezTo>
                <a:cubicBezTo>
                  <a:pt x="126279" y="37054"/>
                  <a:pt x="118163" y="37113"/>
                  <a:pt x="119280" y="3670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6921900" y="4832250"/>
            <a:ext cx="3170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credit: cs213n@stanford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5" name="Google Shape;525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26" name="Google Shape;52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32" name="Google Shape;532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33" name="Google Shape;53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39" name="Google Shape;53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40" name="Google Shape;54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6" name="Google Shape;546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47" name="Google Shape;54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53" name="Google Shape;553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54" name="Google Shape;55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60" name="Google Shape;56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61" name="Google Shape;56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67" name="Google Shape;567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68" name="Google Shape;56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4" name="Google Shape;574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75" name="Google Shape;57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81" name="Google Shape;581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82" name="Google Shape;58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88" name="Google Shape;588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89" name="Google Shape;58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Object Recognition: Challenges</a:t>
            </a:r>
            <a:endParaRPr/>
          </a:p>
        </p:txBody>
      </p:sp>
      <p:sp>
        <p:nvSpPr>
          <p:cNvPr id="206" name="Google Shape;206;p6"/>
          <p:cNvSpPr txBox="1"/>
          <p:nvPr/>
        </p:nvSpPr>
        <p:spPr>
          <a:xfrm>
            <a:off x="506175" y="1024050"/>
            <a:ext cx="69696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Illumination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875" y="1438650"/>
            <a:ext cx="6263799" cy="17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 txBox="1"/>
          <p:nvPr/>
        </p:nvSpPr>
        <p:spPr>
          <a:xfrm>
            <a:off x="506175" y="3157650"/>
            <a:ext cx="69696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Deformation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2175" y="3499000"/>
            <a:ext cx="5179377" cy="16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 txBox="1"/>
          <p:nvPr/>
        </p:nvSpPr>
        <p:spPr>
          <a:xfrm>
            <a:off x="6921900" y="4832250"/>
            <a:ext cx="3170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credit: cs213n@stanford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95" name="Google Shape;595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596" name="Google Shape;59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2890"/>
            <a:ext cx="9144000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602" name="Google Shape;602;p61"/>
          <p:cNvPicPr preferRelativeResize="0"/>
          <p:nvPr/>
        </p:nvPicPr>
        <p:blipFill rotWithShape="1">
          <a:blip r:embed="rId3">
            <a:alphaModFix/>
          </a:blip>
          <a:srcRect b="30079"/>
          <a:stretch/>
        </p:blipFill>
        <p:spPr>
          <a:xfrm>
            <a:off x="52325" y="445022"/>
            <a:ext cx="9144000" cy="322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Summary: Object Recognition</a:t>
            </a:r>
            <a:endParaRPr/>
          </a:p>
        </p:txBody>
      </p:sp>
      <p:sp>
        <p:nvSpPr>
          <p:cNvPr id="608" name="Google Shape;608;p62"/>
          <p:cNvSpPr txBox="1"/>
          <p:nvPr/>
        </p:nvSpPr>
        <p:spPr>
          <a:xfrm>
            <a:off x="582375" y="1176450"/>
            <a:ext cx="69696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3950" y="1170125"/>
            <a:ext cx="5920349" cy="356755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2"/>
          <p:cNvSpPr txBox="1"/>
          <p:nvPr/>
        </p:nvSpPr>
        <p:spPr>
          <a:xfrm>
            <a:off x="258675" y="1748600"/>
            <a:ext cx="2537400" cy="14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LeNet</a:t>
            </a: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Lecun et al. 1998 (MNIST)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Krish et al. NIPS’ 12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VGGNet</a:t>
            </a: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Simonyan et al. ICLR’ 15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Szegedy et al. CVPR’ 15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He et al., CVPR’ 16</a:t>
            </a:r>
            <a:endParaRPr sz="16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2"/>
          <p:cNvSpPr txBox="1"/>
          <p:nvPr/>
        </p:nvSpPr>
        <p:spPr>
          <a:xfrm>
            <a:off x="6921900" y="4832250"/>
            <a:ext cx="3170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credit: Kaiming he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Object Recognition: Challenges</a:t>
            </a:r>
            <a:endParaRPr/>
          </a:p>
        </p:txBody>
      </p:sp>
      <p:sp>
        <p:nvSpPr>
          <p:cNvPr id="216" name="Google Shape;216;p7"/>
          <p:cNvSpPr txBox="1"/>
          <p:nvPr/>
        </p:nvSpPr>
        <p:spPr>
          <a:xfrm>
            <a:off x="429975" y="1100250"/>
            <a:ext cx="3323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Occlusion and Background clutter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300" y="1514850"/>
            <a:ext cx="3866076" cy="17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8700" y="1591049"/>
            <a:ext cx="1664199" cy="14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"/>
          <p:cNvSpPr txBox="1"/>
          <p:nvPr/>
        </p:nvSpPr>
        <p:spPr>
          <a:xfrm>
            <a:off x="429975" y="3310050"/>
            <a:ext cx="69696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Intraclass variation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050" y="3469025"/>
            <a:ext cx="2827295" cy="1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6921900" y="4832250"/>
            <a:ext cx="3170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credit: cs213n@stanford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Object Recognition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582375" y="1176450"/>
            <a:ext cx="69696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3950" y="1170125"/>
            <a:ext cx="5920349" cy="356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 txBox="1"/>
          <p:nvPr/>
        </p:nvSpPr>
        <p:spPr>
          <a:xfrm>
            <a:off x="258675" y="1748600"/>
            <a:ext cx="2537400" cy="14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LeNet</a:t>
            </a: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Lecun et al. 1998 (MNIST)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Krish et al. NIPS’ 12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VGGNet</a:t>
            </a:r>
            <a:r>
              <a:rPr lang="en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Simonyan et al. ICLR’ 15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Szegedy et al. CVPR’ 15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He et al., CVPR’ 16</a:t>
            </a:r>
            <a:endParaRPr sz="16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 txBox="1"/>
          <p:nvPr/>
        </p:nvSpPr>
        <p:spPr>
          <a:xfrm>
            <a:off x="6921900" y="4832250"/>
            <a:ext cx="3170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credit: Kaiming he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Case study of following CNN architectures</a:t>
            </a:r>
            <a:endParaRPr/>
          </a:p>
        </p:txBody>
      </p:sp>
      <p:sp>
        <p:nvSpPr>
          <p:cNvPr id="236" name="Google Shape;236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➢"/>
            </a:pPr>
            <a:r>
              <a:rPr lang="en" sz="2400">
                <a:solidFill>
                  <a:srgbClr val="000000"/>
                </a:solidFill>
              </a:rPr>
              <a:t>LeNet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➢"/>
            </a:pPr>
            <a:r>
              <a:rPr lang="en" sz="2400">
                <a:solidFill>
                  <a:srgbClr val="000000"/>
                </a:solidFill>
              </a:rPr>
              <a:t>AlexNet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➢"/>
            </a:pPr>
            <a:r>
              <a:rPr lang="en" sz="2400">
                <a:solidFill>
                  <a:srgbClr val="000000"/>
                </a:solidFill>
              </a:rPr>
              <a:t>VGG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➢"/>
            </a:pPr>
            <a:r>
              <a:rPr lang="en" sz="2400">
                <a:solidFill>
                  <a:srgbClr val="000000"/>
                </a:solidFill>
              </a:rPr>
              <a:t>GoogLeNet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➢"/>
            </a:pPr>
            <a:r>
              <a:rPr lang="en" sz="2400">
                <a:solidFill>
                  <a:srgbClr val="000000"/>
                </a:solidFill>
              </a:rPr>
              <a:t>ResNet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solidFill>
                  <a:srgbClr val="000000"/>
                </a:solidFill>
              </a:rPr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On-screen Show (16:9)</PresentationFormat>
  <Paragraphs>78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Roboto</vt:lpstr>
      <vt:lpstr>Simple Light</vt:lpstr>
      <vt:lpstr>Simple Light</vt:lpstr>
      <vt:lpstr>Simple Light</vt:lpstr>
      <vt:lpstr>DLP: CV Module Object Recognition</vt:lpstr>
      <vt:lpstr>What we covered last time</vt:lpstr>
      <vt:lpstr>Object Recognition</vt:lpstr>
      <vt:lpstr>Object Recognition</vt:lpstr>
      <vt:lpstr>Object Recognition</vt:lpstr>
      <vt:lpstr>Object Recognition: Challenges</vt:lpstr>
      <vt:lpstr>Object Recognition: Challenges</vt:lpstr>
      <vt:lpstr>Object Recognition</vt:lpstr>
      <vt:lpstr>Case study of following CNN architectures</vt:lpstr>
      <vt:lpstr>PowerPoint Presentation</vt:lpstr>
      <vt:lpstr>PowerPoint Presentation</vt:lpstr>
      <vt:lpstr>PowerPoint Presentation</vt:lpstr>
      <vt:lpstr>PowerPoint Presentation</vt:lpstr>
      <vt:lpstr>Note on Alexnet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1x1 Convolutions</vt:lpstr>
      <vt:lpstr>1x1 Convolutions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 Object Recognition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Rishabh Indoria</cp:lastModifiedBy>
  <cp:revision>1</cp:revision>
  <dcterms:modified xsi:type="dcterms:W3CDTF">2025-03-26T20:56:43Z</dcterms:modified>
</cp:coreProperties>
</file>